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8196689d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8196689d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de2eb03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6de2eb0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Clr>
                <a:schemeClr val="lt1"/>
              </a:buClr>
              <a:buFont typeface="Calibri"/>
              <a:buNone/>
            </a:pPr>
            <a:r>
              <a:rPr lang="en"/>
              <a:t>Metaprogramming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Classes are manipulable objects</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What are metaclasses?</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943628" y="1476767"/>
            <a:ext cx="16436587" cy="1534689"/>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Classes are manipulable objects</a:t>
            </a:r>
            <a:endParaRPr/>
          </a:p>
        </p:txBody>
      </p:sp>
      <p:sp>
        <p:nvSpPr>
          <p:cNvPr id="156" name="Google Shape;156;p44"/>
          <p:cNvSpPr txBox="1"/>
          <p:nvPr>
            <p:ph idx="1" type="body"/>
          </p:nvPr>
        </p:nvSpPr>
        <p:spPr>
          <a:xfrm>
            <a:off x="943625" y="3836375"/>
            <a:ext cx="15709800" cy="43989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None/>
            </a:pPr>
            <a:r>
              <a:rPr lang="en" sz="3000"/>
              <a:t>As everything in Python, </a:t>
            </a:r>
            <a:r>
              <a:rPr b="1" lang="en" sz="3000"/>
              <a:t>classes are objects</a:t>
            </a:r>
            <a:r>
              <a:rPr lang="en" sz="3000"/>
              <a:t> and as such </a:t>
            </a:r>
            <a:r>
              <a:rPr b="1" lang="en" sz="3000"/>
              <a:t>their behaviour can be manipulated</a:t>
            </a:r>
            <a:endParaRPr b="1" sz="3000"/>
          </a:p>
          <a:p>
            <a:pPr indent="0" lvl="0" marL="0" marR="0" rtl="0" algn="l">
              <a:lnSpc>
                <a:spcPct val="115000"/>
              </a:lnSpc>
              <a:spcBef>
                <a:spcPts val="1600"/>
              </a:spcBef>
              <a:spcAft>
                <a:spcPts val="0"/>
              </a:spcAft>
              <a:buNone/>
            </a:pPr>
            <a:r>
              <a:t/>
            </a:r>
            <a:endParaRPr sz="3000"/>
          </a:p>
          <a:p>
            <a:pPr indent="0" lvl="0" marL="0" marR="0" rtl="0" algn="l">
              <a:lnSpc>
                <a:spcPct val="115000"/>
              </a:lnSpc>
              <a:spcBef>
                <a:spcPts val="1600"/>
              </a:spcBef>
              <a:spcAft>
                <a:spcPts val="0"/>
              </a:spcAft>
              <a:buNone/>
            </a:pPr>
            <a:r>
              <a:rPr b="1" lang="en" sz="3000"/>
              <a:t>Metaprogramming</a:t>
            </a:r>
            <a:r>
              <a:rPr lang="en" sz="3000"/>
              <a:t> means manipulating code behaviour programmatically, eg:</a:t>
            </a:r>
            <a:endParaRPr sz="3000"/>
          </a:p>
          <a:p>
            <a:pPr indent="-419100" lvl="0" marL="914400" marR="0" rtl="0" algn="l">
              <a:lnSpc>
                <a:spcPct val="115000"/>
              </a:lnSpc>
              <a:spcBef>
                <a:spcPts val="1600"/>
              </a:spcBef>
              <a:spcAft>
                <a:spcPts val="0"/>
              </a:spcAft>
              <a:buSzPts val="3000"/>
              <a:buChar char="●"/>
            </a:pPr>
            <a:r>
              <a:rPr lang="en" sz="3000"/>
              <a:t>decorate functions and classes</a:t>
            </a:r>
            <a:endParaRPr sz="3000"/>
          </a:p>
          <a:p>
            <a:pPr indent="-419100" lvl="0" marL="914400" marR="0" rtl="0" algn="l">
              <a:lnSpc>
                <a:spcPct val="115000"/>
              </a:lnSpc>
              <a:spcBef>
                <a:spcPts val="0"/>
              </a:spcBef>
              <a:spcAft>
                <a:spcPts val="0"/>
              </a:spcAft>
              <a:buSzPts val="3000"/>
              <a:buChar char="●"/>
            </a:pPr>
            <a:r>
              <a:rPr lang="en" sz="3000"/>
              <a:t>change class instantiation behaviour</a:t>
            </a:r>
            <a:endParaRPr sz="3000"/>
          </a:p>
          <a:p>
            <a:pPr indent="-419100" lvl="0" marL="914400" marR="0" rtl="0" algn="l">
              <a:lnSpc>
                <a:spcPct val="115000"/>
              </a:lnSpc>
              <a:spcBef>
                <a:spcPts val="0"/>
              </a:spcBef>
              <a:spcAft>
                <a:spcPts val="0"/>
              </a:spcAft>
              <a:buSzPts val="3000"/>
              <a:buChar char="●"/>
            </a:pPr>
            <a:r>
              <a:rPr lang="en" sz="3000"/>
              <a:t>dinamically inject code</a:t>
            </a:r>
            <a:endParaRPr sz="3000"/>
          </a:p>
        </p:txBody>
      </p:sp>
      <p:grpSp>
        <p:nvGrpSpPr>
          <p:cNvPr id="157" name="Google Shape;157;p44"/>
          <p:cNvGrpSpPr/>
          <p:nvPr/>
        </p:nvGrpSpPr>
        <p:grpSpPr>
          <a:xfrm>
            <a:off x="1019825" y="7759250"/>
            <a:ext cx="15828000" cy="1643375"/>
            <a:chOff x="1019825" y="7759250"/>
            <a:chExt cx="15828000" cy="1643375"/>
          </a:xfrm>
        </p:grpSpPr>
        <p:sp>
          <p:nvSpPr>
            <p:cNvPr id="158" name="Google Shape;158;p44"/>
            <p:cNvSpPr txBox="1"/>
            <p:nvPr/>
          </p:nvSpPr>
          <p:spPr>
            <a:xfrm>
              <a:off x="1019825" y="8520925"/>
              <a:ext cx="15828000" cy="88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But be careful</a:t>
              </a:r>
              <a:r>
                <a:rPr lang="en" sz="3000">
                  <a:solidFill>
                    <a:srgbClr val="434343"/>
                  </a:solidFill>
                  <a:latin typeface="Calibri"/>
                  <a:ea typeface="Calibri"/>
                  <a:cs typeface="Calibri"/>
                  <a:sym typeface="Calibri"/>
                </a:rPr>
                <a:t> as metaprogramming can be </a:t>
              </a:r>
              <a:r>
                <a:rPr b="1" lang="en" sz="3000">
                  <a:solidFill>
                    <a:srgbClr val="434343"/>
                  </a:solidFill>
                  <a:latin typeface="Calibri"/>
                  <a:ea typeface="Calibri"/>
                  <a:cs typeface="Calibri"/>
                  <a:sym typeface="Calibri"/>
                </a:rPr>
                <a:t>dangerous</a:t>
              </a:r>
              <a:r>
                <a:rPr lang="en" sz="3000">
                  <a:solidFill>
                    <a:srgbClr val="434343"/>
                  </a:solidFill>
                  <a:latin typeface="Calibri"/>
                  <a:ea typeface="Calibri"/>
                  <a:cs typeface="Calibri"/>
                  <a:sym typeface="Calibri"/>
                </a:rPr>
                <a:t> if not properly understood!</a:t>
              </a:r>
              <a:endParaRPr/>
            </a:p>
          </p:txBody>
        </p:sp>
        <p:pic>
          <p:nvPicPr>
            <p:cNvPr descr="File:Exclamation mark 2.svg - Wikimedia Commons" id="159" name="Google Shape;159;p44"/>
            <p:cNvPicPr preferRelativeResize="0"/>
            <p:nvPr/>
          </p:nvPicPr>
          <p:blipFill>
            <a:blip r:embed="rId3">
              <a:alphaModFix/>
            </a:blip>
            <a:stretch>
              <a:fillRect/>
            </a:stretch>
          </p:blipFill>
          <p:spPr>
            <a:xfrm>
              <a:off x="8544713" y="7759250"/>
              <a:ext cx="1234425" cy="107209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5"/>
          <p:cNvSpPr txBox="1"/>
          <p:nvPr>
            <p:ph type="title"/>
          </p:nvPr>
        </p:nvSpPr>
        <p:spPr>
          <a:xfrm>
            <a:off x="943628" y="1476767"/>
            <a:ext cx="16436700" cy="1534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What are metaclasses?</a:t>
            </a:r>
            <a:endParaRPr/>
          </a:p>
        </p:txBody>
      </p:sp>
      <p:sp>
        <p:nvSpPr>
          <p:cNvPr id="165" name="Google Shape;165;p45"/>
          <p:cNvSpPr txBox="1"/>
          <p:nvPr>
            <p:ph idx="1" type="body"/>
          </p:nvPr>
        </p:nvSpPr>
        <p:spPr>
          <a:xfrm>
            <a:off x="943625" y="3836375"/>
            <a:ext cx="12789900" cy="33756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None/>
            </a:pPr>
            <a:r>
              <a:rPr b="1" lang="en" sz="3000"/>
              <a:t>Metaclasses are the way we can customize class behaviour</a:t>
            </a:r>
            <a:endParaRPr b="1" sz="3000"/>
          </a:p>
          <a:p>
            <a:pPr indent="0" lvl="0" marL="0" marR="0" rtl="0" algn="l">
              <a:lnSpc>
                <a:spcPct val="115000"/>
              </a:lnSpc>
              <a:spcBef>
                <a:spcPts val="1600"/>
              </a:spcBef>
              <a:spcAft>
                <a:spcPts val="0"/>
              </a:spcAft>
              <a:buNone/>
            </a:pPr>
            <a:r>
              <a:rPr lang="en" sz="3000"/>
              <a:t>A metaclass is any class</a:t>
            </a:r>
            <a:endParaRPr sz="3000"/>
          </a:p>
          <a:p>
            <a:pPr indent="-419100" lvl="0" marL="914400" marR="0" rtl="0" algn="l">
              <a:lnSpc>
                <a:spcPct val="115000"/>
              </a:lnSpc>
              <a:spcBef>
                <a:spcPts val="1600"/>
              </a:spcBef>
              <a:spcAft>
                <a:spcPts val="0"/>
              </a:spcAft>
              <a:buSzPts val="3000"/>
              <a:buChar char="●"/>
            </a:pPr>
            <a:r>
              <a:rPr lang="en" sz="3000"/>
              <a:t>inheriting from </a:t>
            </a:r>
            <a:r>
              <a:rPr b="1" lang="en" sz="3000">
                <a:latin typeface="Courier New"/>
                <a:ea typeface="Courier New"/>
                <a:cs typeface="Courier New"/>
                <a:sym typeface="Courier New"/>
              </a:rPr>
              <a:t>type</a:t>
            </a:r>
            <a:r>
              <a:rPr lang="en" sz="3000"/>
              <a:t>, which is the </a:t>
            </a:r>
            <a:r>
              <a:rPr b="1" lang="en" sz="3000"/>
              <a:t>base metaclass</a:t>
            </a:r>
            <a:endParaRPr b="1" sz="3000"/>
          </a:p>
          <a:p>
            <a:pPr indent="-419100" lvl="0" marL="914400" marR="0" rtl="0" algn="l">
              <a:lnSpc>
                <a:spcPct val="115000"/>
              </a:lnSpc>
              <a:spcBef>
                <a:spcPts val="0"/>
              </a:spcBef>
              <a:spcAft>
                <a:spcPts val="0"/>
              </a:spcAft>
              <a:buSzPts val="3000"/>
              <a:buChar char="●"/>
            </a:pPr>
            <a:r>
              <a:rPr b="1" lang="en" sz="3000"/>
              <a:t>overriding</a:t>
            </a:r>
            <a:r>
              <a:rPr lang="en" sz="3000"/>
              <a:t> </a:t>
            </a:r>
            <a:r>
              <a:rPr lang="en" sz="3000">
                <a:latin typeface="Courier New"/>
                <a:ea typeface="Courier New"/>
                <a:cs typeface="Courier New"/>
                <a:sym typeface="Courier New"/>
              </a:rPr>
              <a:t>__init__</a:t>
            </a:r>
            <a:r>
              <a:rPr lang="en" sz="3000"/>
              <a:t> providing custom behaviour</a:t>
            </a:r>
            <a:endParaRPr sz="3000"/>
          </a:p>
        </p:txBody>
      </p:sp>
      <p:sp>
        <p:nvSpPr>
          <p:cNvPr id="166" name="Google Shape;166;p45"/>
          <p:cNvSpPr txBox="1"/>
          <p:nvPr/>
        </p:nvSpPr>
        <p:spPr>
          <a:xfrm>
            <a:off x="5761625" y="7688000"/>
            <a:ext cx="8124300" cy="1534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Courier New"/>
                <a:ea typeface="Courier New"/>
                <a:cs typeface="Courier New"/>
                <a:sym typeface="Courier New"/>
              </a:rPr>
              <a:t>class MyClass(metaclass=MyMeta):</a:t>
            </a:r>
            <a:endParaRPr sz="3000">
              <a:latin typeface="Courier New"/>
              <a:ea typeface="Courier New"/>
              <a:cs typeface="Courier New"/>
              <a:sym typeface="Courier New"/>
            </a:endParaRPr>
          </a:p>
          <a:p>
            <a:pPr indent="0" lvl="0" marL="0" rtl="0" algn="l">
              <a:spcBef>
                <a:spcPts val="0"/>
              </a:spcBef>
              <a:spcAft>
                <a:spcPts val="0"/>
              </a:spcAft>
              <a:buNone/>
            </a:pPr>
            <a:r>
              <a:rPr lang="en" sz="3000">
                <a:latin typeface="Courier New"/>
                <a:ea typeface="Courier New"/>
                <a:cs typeface="Courier New"/>
                <a:sym typeface="Courier New"/>
              </a:rPr>
              <a:t>    # your code</a:t>
            </a:r>
            <a:endParaRPr sz="3000">
              <a:latin typeface="Courier New"/>
              <a:ea typeface="Courier New"/>
              <a:cs typeface="Courier New"/>
              <a:sym typeface="Courier New"/>
            </a:endParaRPr>
          </a:p>
        </p:txBody>
      </p:sp>
      <p:sp>
        <p:nvSpPr>
          <p:cNvPr id="167" name="Google Shape;167;p45"/>
          <p:cNvSpPr txBox="1"/>
          <p:nvPr/>
        </p:nvSpPr>
        <p:spPr>
          <a:xfrm>
            <a:off x="1015025" y="7059575"/>
            <a:ext cx="4816200" cy="153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000">
                <a:solidFill>
                  <a:srgbClr val="434343"/>
                </a:solidFill>
                <a:latin typeface="Calibri"/>
                <a:ea typeface="Calibri"/>
                <a:cs typeface="Calibri"/>
                <a:sym typeface="Calibri"/>
              </a:rPr>
              <a:t>Using metaclasses is easy:</a:t>
            </a:r>
            <a:endParaRPr sz="3000">
              <a:solidFill>
                <a:srgbClr val="434343"/>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6"/>
          <p:cNvSpPr txBox="1"/>
          <p:nvPr>
            <p:ph type="title"/>
          </p:nvPr>
        </p:nvSpPr>
        <p:spPr>
          <a:xfrm>
            <a:off x="980300" y="976050"/>
            <a:ext cx="165990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sz="11500"/>
              <a:t>Code sample</a:t>
            </a:r>
            <a:endParaRPr sz="1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7"/>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178" name="Google Shape;178;p47"/>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25" lvl="0" marL="913988" rtl="0" algn="l">
              <a:spcBef>
                <a:spcPts val="0"/>
              </a:spcBef>
              <a:spcAft>
                <a:spcPts val="0"/>
              </a:spcAft>
              <a:buClr>
                <a:srgbClr val="434343"/>
              </a:buClr>
              <a:buSzPts val="3997"/>
              <a:buFont typeface="Calibri"/>
              <a:buChar char="●"/>
            </a:pPr>
            <a:r>
              <a:rPr lang="en" sz="3997">
                <a:solidFill>
                  <a:srgbClr val="434343"/>
                </a:solidFill>
              </a:rPr>
              <a:t>Classes can be manipulated programmatically</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What metaclasses are</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Code sample about metprogramming</a:t>
            </a:r>
            <a:endParaRPr sz="3998">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8"/>
          <p:cNvSpPr txBox="1"/>
          <p:nvPr>
            <p:ph type="ctrTitle"/>
          </p:nvPr>
        </p:nvSpPr>
        <p:spPr>
          <a:xfrm>
            <a:off x="780950" y="3636875"/>
            <a:ext cx="154992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Functional Programming</a:t>
            </a:r>
            <a:endParaRPr b="0" i="0" sz="9596" u="none" cap="none" strike="noStrike">
              <a:solidFill>
                <a:schemeClr val="lt1"/>
              </a:solidFill>
              <a:latin typeface="Calibri"/>
              <a:ea typeface="Calibri"/>
              <a:cs typeface="Calibri"/>
              <a:sym typeface="Calibri"/>
            </a:endParaRPr>
          </a:p>
        </p:txBody>
      </p:sp>
      <p:sp>
        <p:nvSpPr>
          <p:cNvPr id="184" name="Google Shape;184;p48"/>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